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97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9" r:id="rId19"/>
    <p:sldId id="273" r:id="rId20"/>
    <p:sldId id="274" r:id="rId21"/>
    <p:sldId id="300" r:id="rId22"/>
    <p:sldId id="278" r:id="rId23"/>
    <p:sldId id="279" r:id="rId24"/>
    <p:sldId id="298" r:id="rId25"/>
    <p:sldId id="280" r:id="rId26"/>
    <p:sldId id="281" r:id="rId27"/>
    <p:sldId id="290" r:id="rId28"/>
    <p:sldId id="291" r:id="rId29"/>
    <p:sldId id="283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000"/>
    <a:srgbClr val="0B949E"/>
    <a:srgbClr val="047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103"/>
    <p:restoredTop sz="94674"/>
  </p:normalViewPr>
  <p:slideViewPr>
    <p:cSldViewPr snapToGrid="0" snapToObjects="1" showGuides="1">
      <p:cViewPr varScale="1">
        <p:scale>
          <a:sx n="121" d="100"/>
          <a:sy n="121" d="100"/>
        </p:scale>
        <p:origin x="168" y="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AF44-A761-F448-A57A-66F9946784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02B2F-360A-334D-9D1F-F9BBDA9315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189EF-20AF-4F48-97DA-92C599A0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D96B9-DD69-DD43-82EE-37622FE7E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F78B6-72CB-144E-B5F1-6CDC0D9A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21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D338F-7200-9347-A86B-B401C39EE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DDAD84-6F16-714B-B313-F1DD9341C8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8BC0F-161D-834D-BB11-E7EDB9360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04C8C-76E1-DD4B-AE80-13A5F831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10D3D-554F-7A4B-A011-3ECD958B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92A132-D510-DB41-AAFE-2E30665FC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2D7DC-4D9F-1644-9A46-54B9953D8E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4F0FA-C3CE-664F-9800-3B78180F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68779-E241-0543-8474-964785415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D404E-1CA9-9F43-8BFA-565CC179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31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1DAD8-92AA-F544-BC2B-FCF238234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6A366-F8AF-1A43-8264-14246B4E3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DE60C-E9B1-7A44-9E77-3E60EC6A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6684D-F5BC-144F-98FC-9C5FBBF75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F237F-1097-6F4C-AF4E-A0B2309C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C1510-931C-6546-950D-234A0C5E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E40EB-C59C-DF40-B3E2-A9FAF355F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318F8-5893-7A43-81BC-0C2E7C2E9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3BB14-D5FC-794E-BF7D-A9965653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8821DF-4065-5C42-8E8E-D5E352848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60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3F1A-00C1-3C4E-9E1D-7DF2D1AD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511CD-B28F-3B43-A09C-7FFA5A2E22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97421-CE1D-FA4A-A8F8-9412D0D48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B4E26-0293-D84E-82E1-FD0CCDECE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5A5B3-8C31-EA4B-A7EA-1CE4B203F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E1FBA-BFF5-944F-944E-ECA643793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3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BF70-8A49-454C-8003-A630CE74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39025C-C255-FC41-A7EA-DF4C0C8BC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CDFBEB-E702-2C41-BAFF-CA927E4231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87025E-FC5C-F448-AA98-12DF45017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AD471-C3EA-774A-B8F0-CBCFF89BC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5406D3-EE81-744F-A38C-C053AF925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A00849-A1C7-104E-B3F6-71994869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B9D1DE-6D85-6248-84FC-09B0FEED2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37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23EBD-91C7-E54E-807E-7B4BB980C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652A38-FE8F-9D46-A0B9-F66EE9C74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8A97EA-37BD-3849-9BA5-419CB9C6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0265D-A019-5D41-A8AF-CF400E7A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0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A4EC8-3CBD-384F-B9A6-3C7F9422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1433-B148-0A47-AE63-6408C49E1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96D4A5-0C5F-D648-B437-E5B306E0A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9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7780A-98E1-0948-BC95-4A58BA30E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20401-FC37-7046-AE24-221668789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56EC0-D3BB-6F42-918B-E47A7412C0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1A76F6-4D68-1946-BD6A-145825E31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48CB21-79B1-6F44-A993-D7E1ABFC6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B3782-7679-1641-BC92-91EEC78E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127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23993-6678-774F-8A1F-49AD6580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AC2EF7-3175-9942-A31F-35D61960C6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00D8B4-90DE-0543-B621-A8F9CD88C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3B2D67-B567-5B43-B492-548BA721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16B47D-76BB-AD41-8912-94CEA5AE1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7464A-9881-EA45-8B97-309DE8CF4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1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891ED-0F4C-0449-A5B5-A19B730E8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8EAFC-8FED-644D-9936-FB1E6B49B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F849C-80F0-E943-AEEE-269EF6FC5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2CA76-F6C4-104B-85A7-77FC1376ABCF}" type="datetimeFigureOut">
              <a:rPr lang="en-US" smtClean="0"/>
              <a:t>11/1/22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485A3-C10E-834C-B785-84C57A272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8F944-25DB-8F49-90DB-00FAE22FF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ABB3D-0FA8-E348-9658-CC6EDEA98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915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mcb.illinois.edu/undergrad/opportunities/research/#forms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s://www.drs.illinois.edu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mailto:tmknox@Illinois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hyperlink" Target="http://mcb.illinois.edu/undergrad/opportunities/research/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C8C5D-B9D2-EA41-9B81-5AB37CC51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0759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otham Rounded Medium" panose="02000000000000000000" pitchFamily="2" charset="0"/>
              </a:rPr>
              <a:t>School of MCB Undergraduate Research Information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DD52B-9768-D440-AEA7-7588D5A61C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8325" y="2886928"/>
            <a:ext cx="8309987" cy="1655762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Gotham Rounded Book" pitchFamily="2" charset="0"/>
              </a:rPr>
              <a:t>Tina M. Knox</a:t>
            </a:r>
            <a:r>
              <a:rPr lang="en-US" sz="2200" dirty="0">
                <a:latin typeface="Gotham Rounded Book" pitchFamily="2" charset="0"/>
              </a:rPr>
              <a:t>, </a:t>
            </a:r>
          </a:p>
          <a:p>
            <a:r>
              <a:rPr lang="en-US" sz="2200" dirty="0">
                <a:latin typeface="Gotham Rounded Book" pitchFamily="2" charset="0"/>
              </a:rPr>
              <a:t>Assistant Director for Advising and Recruitment</a:t>
            </a:r>
          </a:p>
          <a:p>
            <a:r>
              <a:rPr lang="en-US" sz="2200" dirty="0">
                <a:latin typeface="Gotham Rounded Book" pitchFamily="2" charset="0"/>
              </a:rPr>
              <a:t>September 7,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EDFBF1-0CDC-FC48-B093-9ED3C8D39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41" y="2886928"/>
            <a:ext cx="3483761" cy="17883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650A6E-D21B-034E-AD60-D1ABC2EDF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3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Limits 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27574" y="1065949"/>
            <a:ext cx="10762445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A limit of 10 credit hours of MCB 290/BIOC 290 can be applied towards the 120 hours needed for graduation</a:t>
            </a:r>
          </a:p>
          <a:p>
            <a:pPr algn="l"/>
            <a:endParaRPr lang="en-US" sz="26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3400" b="1" dirty="0">
                <a:latin typeface="Gotham Rounded Book" pitchFamily="2" charset="0"/>
              </a:rPr>
              <a:t>However, you are encouraged to continue your research for as many terms as you wish.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6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All MCB 290/BIOC 290 semesters and the assigned letter grades will appear on your transcript and count in your GPA.</a:t>
            </a:r>
            <a:endParaRPr lang="en-US" sz="1800" dirty="0">
              <a:latin typeface="Gotham Rounded Book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B24FEB-2540-504F-9EBD-DE86D5E8F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8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How to Find a Lab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85930" y="1094561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sz="2200" dirty="0">
                <a:latin typeface="Gotham Rounded Book" pitchFamily="2" charset="0"/>
              </a:rPr>
              <a:t>Determine when you want to start and how long you can commit; then plan your course/work schedule accordingly.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200" dirty="0">
                <a:latin typeface="Gotham Rounded Book" pitchFamily="2" charset="0"/>
              </a:rPr>
              <a:t>Review information on SMCB websites, talk with TAs and faculty in your classes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200" dirty="0">
                <a:latin typeface="Gotham Rounded Book" pitchFamily="2" charset="0"/>
              </a:rPr>
              <a:t>Read about faculty and their research interests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200" dirty="0">
                <a:latin typeface="Gotham Rounded Book" pitchFamily="2" charset="0"/>
              </a:rPr>
              <a:t>Make a list of faculty with whom you want to work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200" dirty="0">
                <a:latin typeface="Gotham Rounded Book" pitchFamily="2" charset="0"/>
              </a:rPr>
              <a:t>Create an online student profile (</a:t>
            </a:r>
            <a:r>
              <a:rPr lang="en-US" sz="2200" dirty="0" err="1">
                <a:latin typeface="Gotham Rounded Book" pitchFamily="2" charset="0"/>
              </a:rPr>
              <a:t>bioc</a:t>
            </a:r>
            <a:r>
              <a:rPr lang="en-US" sz="2200" dirty="0">
                <a:latin typeface="Gotham Rounded Book" pitchFamily="2" charset="0"/>
              </a:rPr>
              <a:t> students use Jeff’s email template)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2200" dirty="0">
                <a:latin typeface="Gotham Rounded Book" pitchFamily="2" charset="0"/>
              </a:rPr>
              <a:t>Contact faculty via email: Be professional and concise; follow up, if necessary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9677-BF35-224A-BA62-2D09497C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92710"/>
            <a:ext cx="1664885" cy="10405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DE83AC-A9A3-8D49-857A-2F1076ABC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8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How to Find a Lab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85930" y="1143000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Gotham Rounded Book" pitchFamily="2" charset="0"/>
              </a:rPr>
              <a:t>Review information on MCB websites</a:t>
            </a:r>
          </a:p>
          <a:p>
            <a:r>
              <a:rPr lang="en-US" sz="2800" dirty="0" err="1">
                <a:latin typeface="Gotham Rounded Book" pitchFamily="2" charset="0"/>
              </a:rPr>
              <a:t>mcb.Illinois.edu</a:t>
            </a:r>
            <a:r>
              <a:rPr lang="en-US" sz="2800" dirty="0">
                <a:latin typeface="Gotham Rounded Book" pitchFamily="2" charset="0"/>
              </a:rPr>
              <a:t>/undergrad/opportunities/research/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9677-BF35-224A-BA62-2D09497C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92710"/>
            <a:ext cx="1664885" cy="10405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0D7BFE-263F-7648-8006-9BF794F7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183553"/>
            <a:ext cx="7881257" cy="2605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FF22F-56F1-C741-B778-BAC541005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12716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How to Find a Lab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85930" y="1143000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Gotham Rounded Book" pitchFamily="2" charset="0"/>
              </a:rPr>
              <a:t>Read about faculty research interests</a:t>
            </a:r>
          </a:p>
          <a:p>
            <a:pPr marL="971550" lvl="1" indent="-514350" algn="l">
              <a:buFont typeface="Wingdings" pitchFamily="2" charset="2"/>
              <a:buChar char="Ø"/>
            </a:pPr>
            <a:r>
              <a:rPr lang="en-US" sz="2400" b="1" dirty="0" err="1">
                <a:latin typeface="Gotham Rounded Book" pitchFamily="2" charset="0"/>
              </a:rPr>
              <a:t>mcb.Illinois.edu</a:t>
            </a:r>
            <a:r>
              <a:rPr lang="en-US" sz="2400" b="1" dirty="0">
                <a:latin typeface="Gotham Rounded Book" pitchFamily="2" charset="0"/>
              </a:rPr>
              <a:t>, click on “people”</a:t>
            </a:r>
          </a:p>
          <a:p>
            <a:pPr marL="971550" lvl="1" indent="-514350" algn="l">
              <a:buFont typeface="Wingdings" pitchFamily="2" charset="2"/>
              <a:buChar char="Ø"/>
            </a:pPr>
            <a:r>
              <a:rPr lang="en-US" sz="2400" b="1" dirty="0">
                <a:latin typeface="Gotham Rounded Book" pitchFamily="2" charset="0"/>
              </a:rPr>
              <a:t>Google UIUC ______ research or _______ faculty</a:t>
            </a:r>
          </a:p>
          <a:p>
            <a:pPr lvl="1" algn="l"/>
            <a:endParaRPr lang="en-US" sz="2400" b="1" dirty="0">
              <a:latin typeface="Gotham Rounded Book" pitchFamily="2" charset="0"/>
            </a:endParaRPr>
          </a:p>
          <a:p>
            <a:pPr algn="l"/>
            <a:r>
              <a:rPr lang="en-US" sz="2800" dirty="0">
                <a:latin typeface="Gotham Rounded Book" pitchFamily="2" charset="0"/>
              </a:rPr>
              <a:t>Make a list of faculty you want to contact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9677-BF35-224A-BA62-2D09497C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92710"/>
            <a:ext cx="1664885" cy="1040553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1921D8-0016-4645-80A0-226991741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373" y="3333086"/>
            <a:ext cx="4233107" cy="157081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AB50617-0E2F-DF40-B45B-39E5A141F853}"/>
              </a:ext>
            </a:extLst>
          </p:cNvPr>
          <p:cNvSpPr/>
          <p:nvPr/>
        </p:nvSpPr>
        <p:spPr>
          <a:xfrm>
            <a:off x="5165486" y="3796798"/>
            <a:ext cx="2260879" cy="12310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33590-8869-C44E-B4DB-F9ABA7249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8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794639D-DF70-D34A-83FA-8559FFACD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093" y="42752"/>
            <a:ext cx="3597310" cy="4943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31D00-F1D3-4D4A-872E-6B5DAAFC7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393" y="52089"/>
            <a:ext cx="4095182" cy="49343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961C65-E419-8E4D-8378-2634BA25B2D1}"/>
              </a:ext>
            </a:extLst>
          </p:cNvPr>
          <p:cNvSpPr/>
          <p:nvPr/>
        </p:nvSpPr>
        <p:spPr>
          <a:xfrm>
            <a:off x="4797013" y="555731"/>
            <a:ext cx="232116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Rounded Medium" panose="02000000000000000000" pitchFamily="2" charset="0"/>
              </a:rPr>
              <a:t>Faculty </a:t>
            </a:r>
          </a:p>
          <a:p>
            <a:pPr algn="ctr"/>
            <a:r>
              <a:rPr lang="en-US" sz="4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otham Rounded Medium" panose="02000000000000000000" pitchFamily="2" charset="0"/>
              </a:rPr>
              <a:t>Profile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A5D4D8-D8D1-5148-A983-A7011C1A5883}"/>
              </a:ext>
            </a:extLst>
          </p:cNvPr>
          <p:cNvSpPr/>
          <p:nvPr/>
        </p:nvSpPr>
        <p:spPr>
          <a:xfrm>
            <a:off x="3426488" y="1669098"/>
            <a:ext cx="1370525" cy="12310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B14E694-B2D9-3548-9765-14F68F374238}"/>
              </a:ext>
            </a:extLst>
          </p:cNvPr>
          <p:cNvSpPr/>
          <p:nvPr/>
        </p:nvSpPr>
        <p:spPr>
          <a:xfrm>
            <a:off x="1115366" y="3255666"/>
            <a:ext cx="3275763" cy="32154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C494BC-FCB7-524A-A21D-FC98700F167A}"/>
              </a:ext>
            </a:extLst>
          </p:cNvPr>
          <p:cNvSpPr/>
          <p:nvPr/>
        </p:nvSpPr>
        <p:spPr>
          <a:xfrm>
            <a:off x="6601767" y="0"/>
            <a:ext cx="2945841" cy="321547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4B5112-2176-494B-8AF4-729F424BD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24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How to Find a Lab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85930" y="1143000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Gotham Rounded Book" pitchFamily="2" charset="0"/>
              </a:rPr>
              <a:t>Create an online Student Profile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9677-BF35-224A-BA62-2D09497C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92710"/>
            <a:ext cx="1664885" cy="1040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429D84-71DB-D547-8422-30F6FC86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3776" y="1829893"/>
            <a:ext cx="8544448" cy="29051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4F310-25DE-8149-AB3C-B07F72A30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97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Rounded Medium" panose="02000000000000000000" pitchFamily="2" charset="0"/>
              </a:rPr>
              <a:t>Student Profile Database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AF6C0BA3-8DD1-224F-94B2-BDD2EE68B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403" b="15403"/>
          <a:stretch>
            <a:fillRect/>
          </a:stretch>
        </p:blipFill>
        <p:spPr>
          <a:xfrm>
            <a:off x="2974312" y="1203730"/>
            <a:ext cx="6550486" cy="3764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28774-86D6-8A48-89A0-9A4C5A66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99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E212AD4-B2CF-B047-AF7E-BB15978B087B}"/>
              </a:ext>
            </a:extLst>
          </p:cNvPr>
          <p:cNvGrpSpPr/>
          <p:nvPr/>
        </p:nvGrpSpPr>
        <p:grpSpPr>
          <a:xfrm>
            <a:off x="6531429" y="198245"/>
            <a:ext cx="5038446" cy="4956558"/>
            <a:chOff x="6531429" y="198245"/>
            <a:chExt cx="5038446" cy="49565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78BEE0-7816-A24A-AC18-2F8FA3629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1334" y="198245"/>
              <a:ext cx="4888541" cy="483784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F5A094F-31BD-7C46-B52F-A6689B44AB03}"/>
                </a:ext>
              </a:extLst>
            </p:cNvPr>
            <p:cNvSpPr/>
            <p:nvPr/>
          </p:nvSpPr>
          <p:spPr>
            <a:xfrm>
              <a:off x="6967293" y="411982"/>
              <a:ext cx="3275763" cy="39188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2"/>
                  </a:solidFill>
                </a:ln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581D4EE-694D-9641-8B54-AF33ABE112C6}"/>
                </a:ext>
              </a:extLst>
            </p:cNvPr>
            <p:cNvSpPr/>
            <p:nvPr/>
          </p:nvSpPr>
          <p:spPr>
            <a:xfrm>
              <a:off x="6873073" y="1185705"/>
              <a:ext cx="4431323" cy="94454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2"/>
                  </a:solidFill>
                </a:ln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2834B0-119F-2E4B-848B-0315F77788FF}"/>
                </a:ext>
              </a:extLst>
            </p:cNvPr>
            <p:cNvSpPr/>
            <p:nvPr/>
          </p:nvSpPr>
          <p:spPr>
            <a:xfrm>
              <a:off x="6531429" y="2743200"/>
              <a:ext cx="4682531" cy="2411603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2"/>
                  </a:solidFill>
                </a:ln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3B94CB-16DE-D241-B077-F129057C4E2D}"/>
              </a:ext>
            </a:extLst>
          </p:cNvPr>
          <p:cNvGrpSpPr/>
          <p:nvPr/>
        </p:nvGrpSpPr>
        <p:grpSpPr>
          <a:xfrm>
            <a:off x="622998" y="115992"/>
            <a:ext cx="4783016" cy="4920098"/>
            <a:chOff x="622998" y="115992"/>
            <a:chExt cx="4783016" cy="49200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5A90F8-EC58-D84F-AC6F-AC51A8C2B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780" y="115992"/>
              <a:ext cx="4703234" cy="4920098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AD8401F-550F-ED4D-8887-6C58D104CBC3}"/>
                </a:ext>
              </a:extLst>
            </p:cNvPr>
            <p:cNvSpPr/>
            <p:nvPr/>
          </p:nvSpPr>
          <p:spPr>
            <a:xfrm>
              <a:off x="622998" y="2260880"/>
              <a:ext cx="4280598" cy="2768320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2"/>
                  </a:solidFill>
                </a:ln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60BD59F9-E1BD-F341-9FD1-BBAE49720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54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EF42AB6E-611E-3447-95A0-C38899A54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3455384"/>
            <a:ext cx="12009120" cy="1512260"/>
          </a:xfrm>
          <a:prstGeom prst="rect">
            <a:avLst/>
          </a:prstGeom>
        </p:spPr>
      </p:pic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7D02F69-BE12-F54F-8A0D-85B4C1F13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393" y="0"/>
            <a:ext cx="5451950" cy="3418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BDBBE7-4D2C-FD44-800B-9E2AAAF50C86}"/>
              </a:ext>
            </a:extLst>
          </p:cNvPr>
          <p:cNvSpPr txBox="1"/>
          <p:nvPr/>
        </p:nvSpPr>
        <p:spPr>
          <a:xfrm>
            <a:off x="262128" y="976004"/>
            <a:ext cx="5833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Medium" panose="02000000000000000000" pitchFamily="2" charset="0"/>
              </a:rPr>
              <a:t>Run a Degree Audit for your major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Medium" panose="02000000000000000000" pitchFamily="2" charset="0"/>
              </a:rPr>
              <a:t>Scroll down to find “Major GPA Requirement”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0E7103-9C8C-284B-98DC-8B86886CFA1B}"/>
              </a:ext>
            </a:extLst>
          </p:cNvPr>
          <p:cNvSpPr txBox="1"/>
          <p:nvPr/>
        </p:nvSpPr>
        <p:spPr>
          <a:xfrm>
            <a:off x="182880" y="146304"/>
            <a:ext cx="5779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otham Rounded Medium" panose="02000000000000000000" pitchFamily="2" charset="0"/>
              </a:rPr>
              <a:t>Finding your Major GPA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B685F-3B5E-0640-A645-031A600E93C6}"/>
              </a:ext>
            </a:extLst>
          </p:cNvPr>
          <p:cNvSpPr/>
          <p:nvPr/>
        </p:nvSpPr>
        <p:spPr>
          <a:xfrm>
            <a:off x="508000" y="3479876"/>
            <a:ext cx="7670800" cy="148776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2"/>
                </a:solidFill>
              </a:ln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EEACB-150A-E349-B319-9F2A5A9212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94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Rounded Medium" panose="02000000000000000000" pitchFamily="2" charset="0"/>
              </a:rPr>
              <a:t>Student Profile Database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34014" y="1323527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Profile information is checked for accuracy by MCB Advising, typically takes ~1 week for processing.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Upon approval, you will receive an email with a link to your profile that you can send to MCB faculty.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Profile is only active for 6 months, then must update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i="1" dirty="0">
                <a:latin typeface="Gotham Rounded Book" pitchFamily="2" charset="0"/>
              </a:rPr>
              <a:t>Only available to MCB/BIOC students</a:t>
            </a:r>
          </a:p>
          <a:p>
            <a:pPr marL="514350" indent="-514350" algn="l">
              <a:buFont typeface="Arial" panose="020B0604020202020204" pitchFamily="34" charset="0"/>
              <a:buChar char="•"/>
            </a:pPr>
            <a:r>
              <a:rPr lang="en-US" sz="2800" i="1" dirty="0">
                <a:latin typeface="Gotham Rounded Book" pitchFamily="2" charset="0"/>
              </a:rPr>
              <a:t>Only viewable by MCB/BIOC faculty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1CF7D-66F4-DB41-B705-37E237D85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4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genda-clipart-TN_agenda_animation_2.jpg">
            <a:extLst>
              <a:ext uri="{FF2B5EF4-FFF2-40B4-BE49-F238E27FC236}">
                <a16:creationId xmlns:a16="http://schemas.microsoft.com/office/drawing/2014/main" id="{581D39C9-A5F3-6847-929F-1FB9618EC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981">
            <a:off x="405136" y="328582"/>
            <a:ext cx="1850877" cy="19003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F5E7769-7AB5-124C-988A-39130D04C578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Agenda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2D0E9D-E3BD-114C-8813-158C1DD8112E}"/>
              </a:ext>
            </a:extLst>
          </p:cNvPr>
          <p:cNvSpPr txBox="1">
            <a:spLocks/>
          </p:cNvSpPr>
          <p:nvPr/>
        </p:nvSpPr>
        <p:spPr>
          <a:xfrm>
            <a:off x="2929094" y="1278766"/>
            <a:ext cx="901839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Special information for biochemistry students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What is undergraduate research?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How to find a lab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How to enroll in MCB 290/BIOC 290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Faculty perspective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Student perspective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Graduation with Distinction, if time</a:t>
            </a:r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9F483C-D4B1-F74D-ADCD-0DC2D47EE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55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How to Find a Lab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85930" y="1143000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Gotham Rounded Book" pitchFamily="2" charset="0"/>
              </a:rPr>
              <a:t>Contact Faculty</a:t>
            </a:r>
          </a:p>
          <a:p>
            <a:pPr marL="971550" lvl="1" indent="-514350" algn="l">
              <a:buFont typeface="Wingdings" pitchFamily="2" charset="2"/>
              <a:buChar char="ü"/>
            </a:pPr>
            <a:r>
              <a:rPr lang="en-US" sz="2800" dirty="0">
                <a:latin typeface="Gotham Rounded Book" pitchFamily="2" charset="0"/>
              </a:rPr>
              <a:t>Send introductory email – preferred method</a:t>
            </a:r>
          </a:p>
          <a:p>
            <a:pPr marL="971550" lvl="1" indent="-514350" algn="l">
              <a:buFont typeface="Wingdings" pitchFamily="2" charset="2"/>
              <a:buChar char="ü"/>
            </a:pPr>
            <a:r>
              <a:rPr lang="en-US" sz="2800" dirty="0">
                <a:latin typeface="Gotham Rounded Book" pitchFamily="2" charset="0"/>
              </a:rPr>
              <a:t>Be professional (use greeting and signature)</a:t>
            </a:r>
          </a:p>
          <a:p>
            <a:pPr marL="971550" lvl="1" indent="-514350" algn="l">
              <a:buFont typeface="Wingdings" pitchFamily="2" charset="2"/>
              <a:buChar char="ü"/>
            </a:pPr>
            <a:r>
              <a:rPr lang="en-US" sz="2800" dirty="0">
                <a:latin typeface="Gotham Rounded Book" pitchFamily="2" charset="0"/>
              </a:rPr>
              <a:t>Be specific to each lab – why are you interested in their research?</a:t>
            </a:r>
          </a:p>
          <a:p>
            <a:pPr marL="971550" lvl="1" indent="-514350" algn="l">
              <a:buFont typeface="Wingdings" pitchFamily="2" charset="2"/>
              <a:buChar char="ü"/>
            </a:pPr>
            <a:r>
              <a:rPr lang="en-US" sz="2800" dirty="0">
                <a:latin typeface="Gotham Rounded Book" pitchFamily="2" charset="0"/>
              </a:rPr>
              <a:t>Be patient and persistent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May have to send a follow up email</a:t>
            </a:r>
          </a:p>
          <a:p>
            <a:pPr marL="1428750" lvl="2" indent="-51435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Wait at least 5 days between emails</a:t>
            </a:r>
          </a:p>
          <a:p>
            <a:pPr marL="971550" lvl="1" indent="-514350" algn="l">
              <a:buFont typeface="Wingdings" pitchFamily="2" charset="2"/>
              <a:buChar char="ü"/>
            </a:pPr>
            <a:r>
              <a:rPr lang="en-US" sz="2800" dirty="0">
                <a:latin typeface="Gotham Rounded Book" pitchFamily="2" charset="0"/>
              </a:rPr>
              <a:t>Work in batches, contact 5 or 6 labs at a 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9677-BF35-224A-BA62-2D09497C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92710"/>
            <a:ext cx="1664885" cy="1040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C7695-DF02-2546-8C64-A7C4DC68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28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How to Find a Lab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885930" y="1143000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400" dirty="0">
                <a:latin typeface="Gotham Rounded Book" pitchFamily="2" charset="0"/>
              </a:rPr>
              <a:t>Template for Introductory email</a:t>
            </a:r>
          </a:p>
          <a:p>
            <a:pPr algn="l"/>
            <a:endParaRPr lang="en-US" sz="3000" dirty="0">
              <a:latin typeface="Gotham Rounded Book" pitchFamily="2" charset="0"/>
            </a:endParaRPr>
          </a:p>
          <a:p>
            <a:pPr algn="l"/>
            <a:r>
              <a:rPr lang="en-US" sz="3000" dirty="0">
                <a:latin typeface="Gotham Rounded Book" pitchFamily="2" charset="0"/>
              </a:rPr>
              <a:t>Dear Dr. </a:t>
            </a:r>
            <a:r>
              <a:rPr lang="en-US" sz="3000" dirty="0" err="1">
                <a:latin typeface="Gotham Rounded Book" pitchFamily="2" charset="0"/>
              </a:rPr>
              <a:t>Anakk</a:t>
            </a:r>
            <a:r>
              <a:rPr lang="en-US" sz="3000" dirty="0">
                <a:latin typeface="Gotham Rounded Book" pitchFamily="2" charset="0"/>
              </a:rPr>
              <a:t>,</a:t>
            </a:r>
          </a:p>
          <a:p>
            <a:pPr algn="l"/>
            <a:r>
              <a:rPr lang="en-US" sz="3000" dirty="0">
                <a:latin typeface="Gotham Rounded Book" pitchFamily="2" charset="0"/>
              </a:rPr>
              <a:t>My name is Tina Knox. I’m a sophomore in MCB and am very interested in undergraduate research as I’m considering graduate school in the future. In looking at your research website, I see that you study liver metabolism. I’ve learned a bit about metabolic pathways in my MCB classes and would love to get a deeper understanding of how they relate to disease in the body. Do you have space for an undergraduate in your lab next spring?</a:t>
            </a:r>
          </a:p>
          <a:p>
            <a:pPr algn="l"/>
            <a:endParaRPr lang="en-US" sz="3000" dirty="0">
              <a:latin typeface="Gotham Rounded Book" pitchFamily="2" charset="0"/>
            </a:endParaRPr>
          </a:p>
          <a:p>
            <a:pPr algn="l"/>
            <a:r>
              <a:rPr lang="en-US" sz="3000" dirty="0">
                <a:latin typeface="Gotham Rounded Book" pitchFamily="2" charset="0"/>
              </a:rPr>
              <a:t>I’ve linked to my student profile here, </a:t>
            </a:r>
            <a:r>
              <a:rPr lang="en-US" sz="3000" i="1" dirty="0" err="1">
                <a:latin typeface="Gotham Rounded Book" pitchFamily="2" charset="0"/>
              </a:rPr>
              <a:t>studentprofilelink</a:t>
            </a:r>
            <a:r>
              <a:rPr lang="en-US" sz="3000" dirty="0">
                <a:latin typeface="Gotham Rounded Book" pitchFamily="2" charset="0"/>
              </a:rPr>
              <a:t>. If you need any additional information, let me know. I hope to hear from you soon about opportunities in your lab.</a:t>
            </a:r>
          </a:p>
          <a:p>
            <a:pPr algn="l"/>
            <a:endParaRPr lang="en-US" sz="3000" dirty="0">
              <a:latin typeface="Gotham Rounded Book" pitchFamily="2" charset="0"/>
            </a:endParaRPr>
          </a:p>
          <a:p>
            <a:pPr algn="l"/>
            <a:r>
              <a:rPr lang="en-US" sz="3000" dirty="0">
                <a:latin typeface="Gotham Rounded Book" pitchFamily="2" charset="0"/>
              </a:rPr>
              <a:t>Thanks for your consideration,</a:t>
            </a:r>
          </a:p>
          <a:p>
            <a:pPr algn="l"/>
            <a:r>
              <a:rPr lang="en-US" sz="3000" dirty="0">
                <a:latin typeface="Gotham Rounded Book" pitchFamily="2" charset="0"/>
              </a:rPr>
              <a:t>Tina Knox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889677-BF35-224A-BA62-2D09497CB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15" y="192710"/>
            <a:ext cx="1664885" cy="1040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DC7695-DF02-2546-8C64-A7C4DC68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86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Interview Tips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2143230" y="1299322"/>
            <a:ext cx="10420140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Gotham Rounded Book" pitchFamily="2" charset="0"/>
              </a:rPr>
              <a:t>Casual dress, but professional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Gotham Rounded Book" pitchFamily="2" charset="0"/>
              </a:rPr>
              <a:t>Come prepared to talk generally about lab projects and why you are interested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Gotham Rounded Book" pitchFamily="2" charset="0"/>
              </a:rPr>
              <a:t>Ask about expectations!!!!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dirty="0">
                <a:latin typeface="Gotham Rounded Book" pitchFamily="2" charset="0"/>
              </a:rPr>
              <a:t>When/how often are you expected to be in lab?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dirty="0">
                <a:latin typeface="Gotham Rounded Book" pitchFamily="2" charset="0"/>
              </a:rPr>
              <a:t>How will your grade be determined?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Gotham Rounded Book" pitchFamily="2" charset="0"/>
              </a:rPr>
              <a:t>Be honest about your availability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dirty="0">
                <a:latin typeface="Gotham Rounded Book" pitchFamily="2" charset="0"/>
              </a:rPr>
              <a:t>Academics should come first?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200" dirty="0">
                <a:latin typeface="Gotham Rounded Book" pitchFamily="2" charset="0"/>
              </a:rPr>
              <a:t>Send a brief thank you email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3B21E-C9C0-5645-B227-57D36D550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71" y="274638"/>
            <a:ext cx="1726305" cy="1145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24D3A9-6029-994A-A9EE-1499750BC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96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199" y="0"/>
            <a:ext cx="873402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Rounded Medium" panose="02000000000000000000" pitchFamily="2" charset="0"/>
              </a:rPr>
              <a:t>How to Enroll in MCB 290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1516313" y="1143000"/>
            <a:ext cx="10599487" cy="3879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Fill out online form before add deadline.</a:t>
            </a:r>
          </a:p>
          <a:p>
            <a:pPr algn="l"/>
            <a:r>
              <a:rPr lang="en-US" sz="2600" dirty="0">
                <a:latin typeface="Gotham Rounded Book" pitchFamily="2" charset="0"/>
              </a:rPr>
              <a:t> </a:t>
            </a:r>
            <a:r>
              <a:rPr lang="en-US" dirty="0">
                <a:latin typeface="Gotham Rounded Book" pitchFamily="2" charset="0"/>
                <a:hlinkClick r:id="rId2"/>
              </a:rPr>
              <a:t>https://mcb.illinois.edu/undergrad/opportunities/research/#forms</a:t>
            </a:r>
            <a:r>
              <a:rPr lang="en-US" dirty="0">
                <a:latin typeface="Gotham Rounded Book" pitchFamily="2" charset="0"/>
              </a:rPr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Note if this is an official MCB lab or Non-MCB lab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Note if this is a first request or renewal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Need </a:t>
            </a:r>
            <a:r>
              <a:rPr lang="en-US" sz="2800" dirty="0" err="1">
                <a:latin typeface="Gotham Rounded Book" pitchFamily="2" charset="0"/>
              </a:rPr>
              <a:t>netid</a:t>
            </a:r>
            <a:r>
              <a:rPr lang="en-US" sz="2800" dirty="0">
                <a:latin typeface="Gotham Rounded Book" pitchFamily="2" charset="0"/>
              </a:rPr>
              <a:t> of PI – not grad student or post-doc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Gotham Rounded Book" pitchFamily="2" charset="0"/>
              </a:rPr>
              <a:t>For Non-MCB labs, attach 1 page research proposal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6DD62-53AE-9A44-A9D0-5B196CA19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23" y="182562"/>
            <a:ext cx="1011248" cy="1417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9BB56-1A9C-2447-B196-441565CC8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DC9E13-7EB1-714D-B7FF-430B7B90BA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620" y="4123592"/>
            <a:ext cx="5738365" cy="618459"/>
          </a:xfrm>
          <a:prstGeom prst="rect">
            <a:avLst/>
          </a:prstGeom>
        </p:spPr>
      </p:pic>
      <p:pic>
        <p:nvPicPr>
          <p:cNvPr id="11" name="Picture 10" descr="Text&#10;&#10;Description automatically generated with low confidence">
            <a:extLst>
              <a:ext uri="{FF2B5EF4-FFF2-40B4-BE49-F238E27FC236}">
                <a16:creationId xmlns:a16="http://schemas.microsoft.com/office/drawing/2014/main" id="{92C88AB2-5AF2-ED42-9B32-92C4FFAB9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6375" y="4123592"/>
            <a:ext cx="3581913" cy="6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00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199" y="0"/>
            <a:ext cx="873402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Gotham Rounded Medium" panose="02000000000000000000" pitchFamily="2" charset="0"/>
              </a:rPr>
              <a:t>How to Enroll in MCB 290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1375071" y="1143000"/>
            <a:ext cx="10717869" cy="387945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You will receive a notification email confirming the form has been submitted.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Automatically sent to PI for approval.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After PI approves, automatically sent to MCB for approval.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Once approved, you will receive email from MCB290@mcb.Illinois.edu with the CRN to register.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latin typeface="Gotham Rounded Book" pitchFamily="2" charset="0"/>
              </a:rPr>
              <a:t>You must register for the class on your own before the deadline! Will default to one credit hour.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36DD62-53AE-9A44-A9D0-5B196CA1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23" y="182562"/>
            <a:ext cx="1011248" cy="1417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9BB56-1A9C-2447-B196-441565CC8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13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MCB 290 Deadlines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1104990" y="2100037"/>
            <a:ext cx="1123281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10</a:t>
            </a:r>
            <a:r>
              <a:rPr lang="en-US" sz="2800" baseline="30000" dirty="0">
                <a:latin typeface="Gotham Rounded Book" pitchFamily="2" charset="0"/>
              </a:rPr>
              <a:t>th</a:t>
            </a:r>
            <a:r>
              <a:rPr lang="en-US" sz="2800" dirty="0">
                <a:latin typeface="Gotham Rounded Book" pitchFamily="2" charset="0"/>
              </a:rPr>
              <a:t> day of fall/spring semester at 5:00 PM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7</a:t>
            </a:r>
            <a:r>
              <a:rPr lang="en-US" sz="2800" baseline="30000" dirty="0">
                <a:latin typeface="Gotham Rounded Book" pitchFamily="2" charset="0"/>
              </a:rPr>
              <a:t>th</a:t>
            </a:r>
            <a:r>
              <a:rPr lang="en-US" sz="2800" dirty="0">
                <a:latin typeface="Gotham Rounded Book" pitchFamily="2" charset="0"/>
              </a:rPr>
              <a:t> day of summer session II at 5:00 PM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Must renew every semester by the deadline using online form</a:t>
            </a:r>
            <a:r>
              <a:rPr lang="en-US" sz="2400" dirty="0">
                <a:latin typeface="Gotham Rounded Book" pitchFamily="2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98B3D9-E647-A54A-8820-1394F5B8D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6" y="-245963"/>
            <a:ext cx="1340443" cy="18355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63C2B2-519E-4E45-A046-362EE7E8A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155558" y="-67506"/>
            <a:ext cx="10018207" cy="10249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Rounded Medium" panose="02000000000000000000" pitchFamily="2" charset="0"/>
              </a:rPr>
              <a:t>Non-MCB Labs to Consider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289523-9694-824C-8408-6249A38A9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908346"/>
              </p:ext>
            </p:extLst>
          </p:nvPr>
        </p:nvGraphicFramePr>
        <p:xfrm>
          <a:off x="904350" y="1024932"/>
          <a:ext cx="10520624" cy="391744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5260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904">
                <a:tc>
                  <a:txBody>
                    <a:bodyPr/>
                    <a:lstStyle/>
                    <a:p>
                      <a:r>
                        <a:rPr lang="en-US" b="0" dirty="0"/>
                        <a:t>Integrative Biology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Chemistry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4541">
                <a:tc>
                  <a:txBody>
                    <a:bodyPr/>
                    <a:lstStyle/>
                    <a:p>
                      <a:r>
                        <a:rPr lang="en-US" b="0" dirty="0"/>
                        <a:t>Psychology</a:t>
                      </a:r>
                    </a:p>
                    <a:p>
                      <a:r>
                        <a:rPr lang="en-US" b="0" dirty="0"/>
                        <a:t>Neuroscience program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Kinesiology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4191">
                <a:tc>
                  <a:txBody>
                    <a:bodyPr/>
                    <a:lstStyle/>
                    <a:p>
                      <a:r>
                        <a:rPr lang="en-US" b="0" dirty="0"/>
                        <a:t>Bioengineering</a:t>
                      </a:r>
                    </a:p>
                    <a:p>
                      <a:r>
                        <a:rPr lang="en-US" b="0" dirty="0"/>
                        <a:t>Physics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Veterinary Medicine</a:t>
                      </a:r>
                    </a:p>
                    <a:p>
                      <a:r>
                        <a:rPr lang="en-US" b="0" dirty="0"/>
                        <a:t>       Pathobiology</a:t>
                      </a:r>
                    </a:p>
                    <a:p>
                      <a:r>
                        <a:rPr lang="en-US" b="0" dirty="0"/>
                        <a:t>       Comparative</a:t>
                      </a:r>
                      <a:r>
                        <a:rPr lang="en-US" b="0" baseline="0" dirty="0"/>
                        <a:t> Biosciences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904">
                <a:tc>
                  <a:txBody>
                    <a:bodyPr/>
                    <a:lstStyle/>
                    <a:p>
                      <a:r>
                        <a:rPr lang="en-US" b="0" dirty="0"/>
                        <a:t>Crop Sciences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Animal</a:t>
                      </a:r>
                      <a:r>
                        <a:rPr lang="en-US" b="0" baseline="0" dirty="0"/>
                        <a:t> Sciences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904">
                <a:tc>
                  <a:txBody>
                    <a:bodyPr/>
                    <a:lstStyle/>
                    <a:p>
                      <a:r>
                        <a:rPr lang="en-US" b="0" dirty="0"/>
                        <a:t>Beckman Institute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Institute for Genomic Biology (IGB)</a:t>
                      </a:r>
                      <a:endParaRPr lang="en-US" b="0" i="0" dirty="0">
                        <a:latin typeface="Gotham Rounded Book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80DC5ED-1B8E-7747-9D13-A51C66451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99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Safety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479594" y="1185637"/>
            <a:ext cx="1123281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Gotham Rounded Book" pitchFamily="2" charset="0"/>
              </a:rPr>
              <a:t>Before beginning research, your PI should ask you to complete safety training specific to your lab.</a:t>
            </a:r>
          </a:p>
          <a:p>
            <a:pPr algn="l"/>
            <a:endParaRPr lang="en-US" sz="2000" dirty="0">
              <a:latin typeface="Gotham Rounded Book" pitchFamily="2" charset="0"/>
            </a:endParaRPr>
          </a:p>
          <a:p>
            <a:pPr marL="342900" indent="-342900" algn="l">
              <a:buFontTx/>
              <a:buChar char="-"/>
            </a:pPr>
            <a:r>
              <a:rPr lang="en-US" sz="2800" dirty="0"/>
              <a:t>Wear appropriate Personal Protective Equipment (PPE) or other protective equipment as required by your lab or other research setting.</a:t>
            </a:r>
          </a:p>
          <a:p>
            <a:pPr algn="l"/>
            <a:endParaRPr lang="en-US" sz="2800" dirty="0"/>
          </a:p>
          <a:p>
            <a:pPr marL="342900" indent="-342900" algn="l">
              <a:buFontTx/>
              <a:buChar char="-"/>
            </a:pPr>
            <a:r>
              <a:rPr lang="en-US" sz="2800" dirty="0"/>
              <a:t>Take online lab safety training through the Division of Research Safety. </a:t>
            </a:r>
            <a:r>
              <a:rPr lang="en-US" sz="2800" dirty="0">
                <a:hlinkClick r:id="rId2"/>
              </a:rPr>
              <a:t>https://www.drs.illinois.edu/</a:t>
            </a:r>
            <a:r>
              <a:rPr lang="en-US" sz="2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FFE0F8-BC3E-1645-A4B1-D14762CCE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192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Know Your Rights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479594" y="1323803"/>
            <a:ext cx="1123281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“It is the policy of the University not to engage in discrimination or harassment against any person….” </a:t>
            </a:r>
          </a:p>
          <a:p>
            <a:pPr algn="l"/>
            <a:endParaRPr lang="en-US" sz="3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b="1" dirty="0"/>
              <a:t>If you feel your rights have been violated</a:t>
            </a:r>
            <a:r>
              <a:rPr lang="en-US" sz="3200" dirty="0"/>
              <a:t>, please consult the Office of the Dean of Students or reach out to your Academic Advisor for help finding resources.</a:t>
            </a:r>
            <a:endParaRPr lang="en-US" sz="2800" dirty="0">
              <a:latin typeface="Gotham Rounded Book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BEB81-E731-3740-B49F-6C2850481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68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Faculty Perspective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959188" y="1323803"/>
            <a:ext cx="1123281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Gotham Rounded Book" pitchFamily="2" charset="0"/>
              </a:rPr>
              <a:t>Dr. William </a:t>
            </a:r>
            <a:r>
              <a:rPr lang="en-US" sz="2800" dirty="0" err="1">
                <a:latin typeface="Gotham Rounded Book" pitchFamily="2" charset="0"/>
              </a:rPr>
              <a:t>Brieher</a:t>
            </a:r>
            <a:endParaRPr lang="en-US" sz="2800" dirty="0">
              <a:latin typeface="Gotham Rounded Book" pitchFamily="2" charset="0"/>
            </a:endParaRPr>
          </a:p>
          <a:p>
            <a:pPr algn="l"/>
            <a:r>
              <a:rPr lang="en-US" sz="2800" dirty="0">
                <a:latin typeface="Gotham Rounded Book" pitchFamily="2" charset="0"/>
              </a:rPr>
              <a:t>Professor of Cell and Developmental Biology</a:t>
            </a:r>
          </a:p>
          <a:p>
            <a:pPr algn="l"/>
            <a:endParaRPr lang="en-US" sz="2000" dirty="0">
              <a:latin typeface="Gotham Rounded Book" pitchFamily="2" charset="0"/>
            </a:endParaRPr>
          </a:p>
          <a:p>
            <a:pPr algn="l"/>
            <a:r>
              <a:rPr lang="en-US" sz="2800" dirty="0">
                <a:latin typeface="Gotham Rounded Book" pitchFamily="2" charset="0"/>
              </a:rPr>
              <a:t>Research Interests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Gotham Rounded Book" pitchFamily="2" charset="0"/>
              </a:rPr>
              <a:t>Cell organization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Gotham Rounded Book" pitchFamily="2" charset="0"/>
              </a:rPr>
              <a:t>Actin Cytoskeleton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Gotham Rounded Book" pitchFamily="2" charset="0"/>
              </a:rPr>
              <a:t>Understanding cell shape, motility, and morphology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latin typeface="Gotham Rounded Book" pitchFamily="2" charset="0"/>
              </a:rPr>
              <a:t>Molecular basis of inherited kidney disease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6CE2D-3AEE-9847-8C4B-2B9ACD504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3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3D79BBF-8E6A-9648-A09F-7CF7DD1B317F}"/>
              </a:ext>
            </a:extLst>
          </p:cNvPr>
          <p:cNvSpPr txBox="1">
            <a:spLocks/>
          </p:cNvSpPr>
          <p:nvPr/>
        </p:nvSpPr>
        <p:spPr>
          <a:xfrm>
            <a:off x="325663" y="1398237"/>
            <a:ext cx="11414479" cy="3630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>
                <a:latin typeface="Gotham Rounded Book" pitchFamily="2" charset="0"/>
              </a:rPr>
              <a:t>BIOC 290, independent laboratory research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>
                <a:latin typeface="Gotham Rounded Book" pitchFamily="2" charset="0"/>
              </a:rPr>
              <a:t>BIOC 492, senior thesis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>
                <a:latin typeface="Gotham Rounded Book" pitchFamily="2" charset="0"/>
              </a:rPr>
              <a:t>Contact Jeff Goldberg for template email to use </a:t>
            </a:r>
            <a:r>
              <a:rPr lang="mr-IN" sz="2800" dirty="0">
                <a:latin typeface="Gotham Rounded Book" pitchFamily="2" charset="0"/>
              </a:rPr>
              <a:t>–</a:t>
            </a:r>
            <a:r>
              <a:rPr lang="en-US" sz="2800" dirty="0">
                <a:latin typeface="Gotham Rounded Book" pitchFamily="2" charset="0"/>
              </a:rPr>
              <a:t> not necessary to use student profile.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>
                <a:latin typeface="Gotham Rounded Book" pitchFamily="2" charset="0"/>
              </a:rPr>
              <a:t>Forms signed by Jeff Goldberg, flexible deadlines</a:t>
            </a: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>
                <a:latin typeface="Gotham Rounded Book" pitchFamily="2" charset="0"/>
              </a:rPr>
              <a:t>Need 6 </a:t>
            </a:r>
            <a:r>
              <a:rPr lang="en-US" sz="2800" dirty="0" err="1">
                <a:latin typeface="Gotham Rounded Book" pitchFamily="2" charset="0"/>
              </a:rPr>
              <a:t>hrs</a:t>
            </a:r>
            <a:r>
              <a:rPr lang="en-US" sz="2800" dirty="0">
                <a:latin typeface="Gotham Rounded Book" pitchFamily="2" charset="0"/>
              </a:rPr>
              <a:t> of senior research for distinction in </a:t>
            </a:r>
            <a:r>
              <a:rPr lang="en-US" sz="2800" dirty="0" err="1">
                <a:latin typeface="Gotham Rounded Book" pitchFamily="2" charset="0"/>
              </a:rPr>
              <a:t>biochem</a:t>
            </a:r>
            <a:endParaRPr lang="en-US" sz="2800" dirty="0">
              <a:latin typeface="Gotham Rounded Book" pitchFamily="2" charset="0"/>
            </a:endParaRPr>
          </a:p>
          <a:p>
            <a:pPr marL="914400" lvl="1" indent="-457200" algn="l">
              <a:buFont typeface="Wingdings" pitchFamily="2" charset="2"/>
              <a:buChar char="Ø"/>
            </a:pPr>
            <a:r>
              <a:rPr lang="en-US" sz="2800" dirty="0">
                <a:latin typeface="Gotham Rounded Book" pitchFamily="2" charset="0"/>
              </a:rPr>
              <a:t>Email Jeff for additional information, </a:t>
            </a:r>
            <a:r>
              <a:rPr lang="en-US" sz="2800" b="1" dirty="0" err="1">
                <a:latin typeface="Gotham Rounded Book" pitchFamily="2" charset="0"/>
              </a:rPr>
              <a:t>jmgoldbe@illinois.edu</a:t>
            </a:r>
            <a:r>
              <a:rPr lang="en-US" sz="2800" b="1" dirty="0">
                <a:latin typeface="Gotham Rounded Book" pitchFamily="2" charset="0"/>
              </a:rPr>
              <a:t>, Room 417 RAL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5E7769-7AB5-124C-988A-39130D04C578}"/>
              </a:ext>
            </a:extLst>
          </p:cNvPr>
          <p:cNvSpPr txBox="1">
            <a:spLocks/>
          </p:cNvSpPr>
          <p:nvPr/>
        </p:nvSpPr>
        <p:spPr>
          <a:xfrm>
            <a:off x="1286368" y="0"/>
            <a:ext cx="960705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Rounded Medium" panose="02000000000000000000" pitchFamily="2" charset="0"/>
              </a:rPr>
              <a:t>Biochemistry Majors Only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62D1EC-7E28-9F49-8DE8-BEFFFBE42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098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3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-14810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Rounded Medium" panose="02000000000000000000" pitchFamily="2" charset="0"/>
              </a:rPr>
              <a:t>Student Perspectives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31785-3713-5944-878F-F145F7D48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52538C5-5BC7-DB4A-B58D-DD4323B95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032110"/>
              </p:ext>
            </p:extLst>
          </p:nvPr>
        </p:nvGraphicFramePr>
        <p:xfrm>
          <a:off x="228600" y="994893"/>
          <a:ext cx="11761470" cy="38404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880735">
                  <a:extLst>
                    <a:ext uri="{9D8B030D-6E8A-4147-A177-3AD203B41FA5}">
                      <a16:colId xmlns:a16="http://schemas.microsoft.com/office/drawing/2014/main" val="760464250"/>
                    </a:ext>
                  </a:extLst>
                </a:gridCol>
                <a:gridCol w="5880735">
                  <a:extLst>
                    <a:ext uri="{9D8B030D-6E8A-4147-A177-3AD203B41FA5}">
                      <a16:colId xmlns:a16="http://schemas.microsoft.com/office/drawing/2014/main" val="3101083831"/>
                    </a:ext>
                  </a:extLst>
                </a:gridCol>
              </a:tblGrid>
              <a:tr h="1131087">
                <a:tc>
                  <a:txBody>
                    <a:bodyPr/>
                    <a:lstStyle/>
                    <a:p>
                      <a:pPr algn="l"/>
                      <a:r>
                        <a:rPr lang="en-US" sz="2600" b="0" dirty="0"/>
                        <a:t>Faisal Zaidi, Senior</a:t>
                      </a:r>
                    </a:p>
                    <a:p>
                      <a:pPr algn="l"/>
                      <a:r>
                        <a:rPr lang="en-US" sz="2600" b="0" dirty="0"/>
                        <a:t>4</a:t>
                      </a:r>
                      <a:r>
                        <a:rPr lang="en-US" sz="2600" b="0" baseline="30000" dirty="0"/>
                        <a:t>th</a:t>
                      </a:r>
                      <a:r>
                        <a:rPr lang="en-US" sz="2600" b="0" dirty="0"/>
                        <a:t> semester + SURF, microbiology</a:t>
                      </a:r>
                    </a:p>
                    <a:p>
                      <a:pPr algn="l"/>
                      <a:r>
                        <a:rPr lang="en-US" sz="2600" b="0" dirty="0"/>
                        <a:t>faisalz2@Illinois.edu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0" dirty="0"/>
                        <a:t>Will Reiser, Senior</a:t>
                      </a:r>
                    </a:p>
                    <a:p>
                      <a:pPr algn="l"/>
                      <a:r>
                        <a:rPr lang="en-US" sz="2600" b="0" dirty="0"/>
                        <a:t>5th semester + SURF, microbiology</a:t>
                      </a:r>
                    </a:p>
                    <a:p>
                      <a:pPr algn="l"/>
                      <a:r>
                        <a:rPr lang="en-US" sz="2600" b="0" dirty="0"/>
                        <a:t>wkr2@Illinois.edu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50210"/>
                  </a:ext>
                </a:extLst>
              </a:tr>
              <a:tr h="803693">
                <a:tc>
                  <a:txBody>
                    <a:bodyPr/>
                    <a:lstStyle/>
                    <a:p>
                      <a:r>
                        <a:rPr lang="en-US" sz="2600" dirty="0"/>
                        <a:t>Maya </a:t>
                      </a:r>
                      <a:r>
                        <a:rPr lang="en-US" sz="2600" dirty="0" err="1"/>
                        <a:t>Raviv</a:t>
                      </a:r>
                      <a:r>
                        <a:rPr lang="en-US" sz="2600" dirty="0"/>
                        <a:t>, junior</a:t>
                      </a:r>
                    </a:p>
                    <a:p>
                      <a:r>
                        <a:rPr lang="en-US" sz="2600" dirty="0"/>
                        <a:t>3</a:t>
                      </a:r>
                      <a:r>
                        <a:rPr lang="en-US" sz="2600" baseline="30000" dirty="0"/>
                        <a:t>rd</a:t>
                      </a:r>
                      <a:r>
                        <a:rPr lang="en-US" sz="2600" dirty="0"/>
                        <a:t> semester, cell biology</a:t>
                      </a:r>
                    </a:p>
                    <a:p>
                      <a:r>
                        <a:rPr lang="en-US" sz="2600" dirty="0"/>
                        <a:t>mraviv2@Illinois.edu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Eddie Andrews, junior</a:t>
                      </a:r>
                    </a:p>
                    <a:p>
                      <a:r>
                        <a:rPr lang="en-US" sz="2600" dirty="0"/>
                        <a:t>3</a:t>
                      </a:r>
                      <a:r>
                        <a:rPr lang="en-US" sz="2600" baseline="30000" dirty="0"/>
                        <a:t>rd</a:t>
                      </a:r>
                      <a:r>
                        <a:rPr lang="en-US" sz="2600" dirty="0"/>
                        <a:t> semester, microbiology</a:t>
                      </a:r>
                    </a:p>
                    <a:p>
                      <a:r>
                        <a:rPr lang="en-US" sz="2600" dirty="0"/>
                        <a:t>edwarda3@Illinois.edu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274823"/>
                  </a:ext>
                </a:extLst>
              </a:tr>
              <a:tr h="803693">
                <a:tc>
                  <a:txBody>
                    <a:bodyPr/>
                    <a:lstStyle/>
                    <a:p>
                      <a:r>
                        <a:rPr lang="en-US" sz="2600" dirty="0"/>
                        <a:t>Zainab (Zee) </a:t>
                      </a:r>
                      <a:r>
                        <a:rPr lang="en-US" sz="2600" dirty="0" err="1"/>
                        <a:t>Umardeen</a:t>
                      </a:r>
                      <a:r>
                        <a:rPr lang="en-US" sz="2600" dirty="0"/>
                        <a:t>, senior</a:t>
                      </a:r>
                    </a:p>
                    <a:p>
                      <a:r>
                        <a:rPr lang="en-US" sz="2600" dirty="0"/>
                        <a:t>1</a:t>
                      </a:r>
                      <a:r>
                        <a:rPr lang="en-US" sz="2600" baseline="30000" dirty="0"/>
                        <a:t>st</a:t>
                      </a:r>
                      <a:r>
                        <a:rPr lang="en-US" sz="2600" dirty="0"/>
                        <a:t> semester, comparative biosciences</a:t>
                      </a:r>
                    </a:p>
                    <a:p>
                      <a:r>
                        <a:rPr lang="en-US" sz="2600" dirty="0"/>
                        <a:t>zumard2@Illinois.edu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600" dirty="0"/>
                        <a:t>Joey O’Brien, junior</a:t>
                      </a:r>
                    </a:p>
                    <a:p>
                      <a:r>
                        <a:rPr lang="en-US" sz="2600" dirty="0"/>
                        <a:t>2</a:t>
                      </a:r>
                      <a:r>
                        <a:rPr lang="en-US" sz="2600" baseline="30000" dirty="0"/>
                        <a:t>nd</a:t>
                      </a:r>
                      <a:r>
                        <a:rPr lang="en-US" sz="2600" dirty="0"/>
                        <a:t> semester, Entomology/plant pathology</a:t>
                      </a:r>
                    </a:p>
                    <a:p>
                      <a:r>
                        <a:rPr lang="en-US" sz="2600" dirty="0"/>
                        <a:t>jto4@Illinois.edu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0054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554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A5983CA-DEBB-834D-A69B-4D3B289D20E5}"/>
              </a:ext>
            </a:extLst>
          </p:cNvPr>
          <p:cNvGrpSpPr/>
          <p:nvPr/>
        </p:nvGrpSpPr>
        <p:grpSpPr>
          <a:xfrm>
            <a:off x="901148" y="-222674"/>
            <a:ext cx="9965635" cy="1233152"/>
            <a:chOff x="901148" y="-90152"/>
            <a:chExt cx="9965635" cy="1233152"/>
          </a:xfrm>
        </p:grpSpPr>
        <p:sp>
          <p:nvSpPr>
            <p:cNvPr id="2" name="Horizontal Scroll 1">
              <a:extLst>
                <a:ext uri="{FF2B5EF4-FFF2-40B4-BE49-F238E27FC236}">
                  <a16:creationId xmlns:a16="http://schemas.microsoft.com/office/drawing/2014/main" id="{C8196FA4-7E57-F745-B6D5-79ABB4A768CE}"/>
                </a:ext>
              </a:extLst>
            </p:cNvPr>
            <p:cNvSpPr/>
            <p:nvPr/>
          </p:nvSpPr>
          <p:spPr>
            <a:xfrm>
              <a:off x="901148" y="175591"/>
              <a:ext cx="9965635" cy="967409"/>
            </a:xfrm>
            <a:prstGeom prst="horizontalScroll">
              <a:avLst/>
            </a:prstGeom>
            <a:solidFill>
              <a:srgbClr val="002060"/>
            </a:solidFill>
            <a:ln>
              <a:solidFill>
                <a:srgbClr val="FF700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2BE48ECF-36F4-CF4E-A31F-13A22845E7F0}"/>
                </a:ext>
              </a:extLst>
            </p:cNvPr>
            <p:cNvSpPr txBox="1">
              <a:spLocks/>
            </p:cNvSpPr>
            <p:nvPr/>
          </p:nvSpPr>
          <p:spPr>
            <a:xfrm>
              <a:off x="1444487" y="-90152"/>
              <a:ext cx="8766313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800" dirty="0">
                  <a:solidFill>
                    <a:schemeClr val="bg1"/>
                  </a:solidFill>
                  <a:latin typeface="Gotham Rounded Medium" panose="02000000000000000000" pitchFamily="2" charset="0"/>
                </a:rPr>
                <a:t>Graduation with </a:t>
              </a:r>
              <a:r>
                <a:rPr lang="en-US" sz="4800" i="1" dirty="0">
                  <a:solidFill>
                    <a:schemeClr val="bg1"/>
                  </a:solidFill>
                  <a:latin typeface="Gotham Rounded Medium" panose="02000000000000000000" pitchFamily="2" charset="0"/>
                </a:rPr>
                <a:t>Distinction</a:t>
              </a:r>
            </a:p>
          </p:txBody>
        </p:sp>
      </p:grp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259675" y="1098057"/>
            <a:ext cx="11672650" cy="3843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dirty="0">
                <a:latin typeface="Gotham Rounded Book" pitchFamily="2" charset="0"/>
              </a:rPr>
              <a:t>Eligibility for MCB 492 and/or distinction: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Spend a minimum of 2 semesters in the </a:t>
            </a:r>
            <a:r>
              <a:rPr lang="en-US" sz="2600" u="sng" dirty="0">
                <a:latin typeface="Gotham Rounded Book" pitchFamily="2" charset="0"/>
              </a:rPr>
              <a:t>same lab</a:t>
            </a:r>
            <a:r>
              <a:rPr lang="en-US" sz="2600" dirty="0">
                <a:latin typeface="Gotham Rounded Book" pitchFamily="2" charset="0"/>
              </a:rPr>
              <a:t> before final semester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Earn a minimum of </a:t>
            </a:r>
            <a:r>
              <a:rPr lang="en-US" sz="2600" u="sng" dirty="0">
                <a:latin typeface="Gotham Rounded Book" pitchFamily="2" charset="0"/>
              </a:rPr>
              <a:t>2 credit hours MCB 290 each semester</a:t>
            </a:r>
            <a:r>
              <a:rPr lang="en-US" sz="2600" dirty="0">
                <a:latin typeface="Gotham Rounded Book" pitchFamily="2" charset="0"/>
              </a:rPr>
              <a:t> in that same lab</a:t>
            </a:r>
            <a:endParaRPr lang="en-US" sz="2600" u="sng" dirty="0">
              <a:latin typeface="Gotham Rounded Book" pitchFamily="2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Have support of faculty – they will have to write a letter of support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Give oral presentation within the academic year prior to graduation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For high/highest distinction consideration, register for MCB 492 in final semester of degree program and write a senior thesis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For distinction consideration, register for MCB 290 in final semester of degree program</a:t>
            </a:r>
          </a:p>
          <a:p>
            <a:r>
              <a:rPr lang="en-US" sz="2800" dirty="0"/>
              <a:t>http://</a:t>
            </a:r>
            <a:r>
              <a:rPr lang="en-US" sz="2800" dirty="0" err="1"/>
              <a:t>mcb.illinois.edu</a:t>
            </a:r>
            <a:r>
              <a:rPr lang="en-US" sz="2800" dirty="0"/>
              <a:t>/undergrad/opportunities/distinction/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otham Rounded Book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11E036-F3BD-2549-84F8-0A5DD20F9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0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444487" y="0"/>
            <a:ext cx="876631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Take Home Points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959188" y="2176908"/>
            <a:ext cx="1123281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Earn course credit and a grade for research experience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Start early – Be aware of deadlines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Understand faculty expectations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Be professional and responsible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Have fun and learn as much as you can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Gotham Rounded Book" pitchFamily="2" charset="0"/>
            </a:endParaRPr>
          </a:p>
        </p:txBody>
      </p:sp>
      <p:pic>
        <p:nvPicPr>
          <p:cNvPr id="30722" name="Picture 2" descr="Image result for Take home images">
            <a:extLst>
              <a:ext uri="{FF2B5EF4-FFF2-40B4-BE49-F238E27FC236}">
                <a16:creationId xmlns:a16="http://schemas.microsoft.com/office/drawing/2014/main" id="{F6679B85-C552-1245-8E1C-F1891F2CA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" y="111106"/>
            <a:ext cx="1797207" cy="17972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F8D9E9-2EF5-CB4D-85D2-00D369BB3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22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444487" y="0"/>
            <a:ext cx="8766313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Questions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479594" y="1507218"/>
            <a:ext cx="1123281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latin typeface="Gotham Rounded Book" pitchFamily="2" charset="0"/>
            </a:endParaRPr>
          </a:p>
          <a:p>
            <a:r>
              <a:rPr lang="en-US" sz="3200" dirty="0">
                <a:latin typeface="Gotham Rounded Book" pitchFamily="2" charset="0"/>
              </a:rPr>
              <a:t>Tina Knox</a:t>
            </a:r>
          </a:p>
          <a:p>
            <a:r>
              <a:rPr lang="en-US" sz="3200" dirty="0">
                <a:latin typeface="Gotham Rounded Book" pitchFamily="2" charset="0"/>
                <a:hlinkClick r:id="rId2"/>
              </a:rPr>
              <a:t>tmknox@Illinois.edu</a:t>
            </a:r>
            <a:endParaRPr lang="en-US" sz="3200" dirty="0">
              <a:latin typeface="Gotham Rounded Book" pitchFamily="2" charset="0"/>
            </a:endParaRPr>
          </a:p>
          <a:p>
            <a:r>
              <a:rPr lang="en-US" sz="3200" dirty="0" err="1">
                <a:latin typeface="Gotham Rounded Book" pitchFamily="2" charset="0"/>
              </a:rPr>
              <a:t>mcb.Illinois.edu</a:t>
            </a:r>
            <a:r>
              <a:rPr lang="en-US" sz="3200" dirty="0">
                <a:latin typeface="Gotham Rounded Book" pitchFamily="2" charset="0"/>
              </a:rPr>
              <a:t>/undergrad/opportunities/research/</a:t>
            </a:r>
          </a:p>
          <a:p>
            <a:endParaRPr lang="en-US" sz="2400" dirty="0">
              <a:latin typeface="Gotham Rounded Book" pitchFamily="2" charset="0"/>
            </a:endParaRPr>
          </a:p>
        </p:txBody>
      </p:sp>
      <p:pic>
        <p:nvPicPr>
          <p:cNvPr id="31746" name="Picture 2" descr="Image result for question mark images">
            <a:extLst>
              <a:ext uri="{FF2B5EF4-FFF2-40B4-BE49-F238E27FC236}">
                <a16:creationId xmlns:a16="http://schemas.microsoft.com/office/drawing/2014/main" id="{6028EA5D-71F7-5548-A553-A44E04C4B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" y="0"/>
            <a:ext cx="1753797" cy="2675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C54AD5-B27B-DB4E-BE3D-FD8623872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2453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04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uy standing dry ice.jpg">
            <a:extLst>
              <a:ext uri="{FF2B5EF4-FFF2-40B4-BE49-F238E27FC236}">
                <a16:creationId xmlns:a16="http://schemas.microsoft.com/office/drawing/2014/main" id="{FE98BFBE-3B7A-8042-8006-2F75E3572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" y="136882"/>
            <a:ext cx="1605504" cy="2412789"/>
          </a:xfrm>
          <a:prstGeom prst="rect">
            <a:avLst/>
          </a:prstGeom>
        </p:spPr>
      </p:pic>
      <p:pic>
        <p:nvPicPr>
          <p:cNvPr id="8" name="Picture 7" descr="Red head micro lab work hair up(1).jpg">
            <a:extLst>
              <a:ext uri="{FF2B5EF4-FFF2-40B4-BE49-F238E27FC236}">
                <a16:creationId xmlns:a16="http://schemas.microsoft.com/office/drawing/2014/main" id="{76EC0D7A-55E7-094E-BC71-AA0EFA34C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6" y="3082765"/>
            <a:ext cx="2534376" cy="16864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57801"/>
            <a:ext cx="10089062" cy="8565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Gotham Rounded Medium" panose="02000000000000000000" pitchFamily="2" charset="0"/>
              </a:rPr>
              <a:t>What Is Undergraduate Research?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118059D-75A3-B643-BE84-2E719767676E}"/>
              </a:ext>
            </a:extLst>
          </p:cNvPr>
          <p:cNvSpPr txBox="1">
            <a:spLocks/>
          </p:cNvSpPr>
          <p:nvPr/>
        </p:nvSpPr>
        <p:spPr>
          <a:xfrm>
            <a:off x="1981199" y="914400"/>
            <a:ext cx="100076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A mentored investigation conducted by undergraduates that seeks to make a scholarly contribution to knowledge. </a:t>
            </a:r>
          </a:p>
          <a:p>
            <a:pPr algn="l"/>
            <a:endParaRPr lang="en-US" sz="1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Original work performed under the direction of a UIUC faculty member (P.I.), post-doc or graduate student.</a:t>
            </a:r>
          </a:p>
          <a:p>
            <a:pPr algn="l"/>
            <a:endParaRPr lang="en-US" sz="1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Earn course credit (MCB 290 or BIOC 290)</a:t>
            </a: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US" sz="2200" dirty="0"/>
              <a:t>Earn a grade for their contributions to the lab</a:t>
            </a:r>
          </a:p>
          <a:p>
            <a:pPr lvl="1" algn="l"/>
            <a:endParaRPr lang="en-US" sz="12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600" dirty="0"/>
              <a:t>Some paid positions exist </a:t>
            </a:r>
            <a:r>
              <a:rPr lang="en-US" sz="2200" dirty="0"/>
              <a:t>(Campus Job Board)</a:t>
            </a:r>
          </a:p>
          <a:p>
            <a:pPr marL="800100" lvl="1" indent="-342900" algn="l">
              <a:buFont typeface="Wingdings" pitchFamily="2" charset="2"/>
              <a:buChar char="Ø"/>
            </a:pPr>
            <a:r>
              <a:rPr lang="en-US" sz="2200" dirty="0"/>
              <a:t>Cannot earn money if earning credit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F075DF-3D07-7C42-8DA1-D46D474CC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0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3176954" y="2207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Why Research?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3315537" y="1723203"/>
            <a:ext cx="9154467" cy="3305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Enrich your educational experience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Make connections with faculty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Develop skills in analytical thinking, </a:t>
            </a:r>
            <a:r>
              <a:rPr lang="en-US" sz="2800" b="1" dirty="0">
                <a:latin typeface="Gotham Rounded Book" pitchFamily="2" charset="0"/>
              </a:rPr>
              <a:t>communication</a:t>
            </a:r>
            <a:r>
              <a:rPr lang="en-US" sz="2800" dirty="0">
                <a:latin typeface="Gotham Rounded Book" pitchFamily="2" charset="0"/>
              </a:rPr>
              <a:t> and </a:t>
            </a:r>
            <a:r>
              <a:rPr lang="en-US" sz="2800" b="1" dirty="0">
                <a:latin typeface="Gotham Rounded Book" pitchFamily="2" charset="0"/>
              </a:rPr>
              <a:t>teamwork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Determine if graduate studies may be a viable post-graduate goal</a:t>
            </a:r>
          </a:p>
          <a:p>
            <a:pPr algn="l"/>
            <a:endParaRPr lang="en-US" dirty="0"/>
          </a:p>
        </p:txBody>
      </p:sp>
      <p:pic>
        <p:nvPicPr>
          <p:cNvPr id="13" name="Picture 12" descr="Samantha George UGR.jpg">
            <a:extLst>
              <a:ext uri="{FF2B5EF4-FFF2-40B4-BE49-F238E27FC236}">
                <a16:creationId xmlns:a16="http://schemas.microsoft.com/office/drawing/2014/main" id="{B3232CA5-FC98-CC49-9F6C-F4782B7D0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1" y="37865"/>
            <a:ext cx="2812269" cy="1871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DDEE9A-4BE1-354F-AD85-3F30650B0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91335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3176954" y="22072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Why Research?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3315537" y="1723203"/>
            <a:ext cx="9154467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Gain intensive practical knowledge using modern technology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Explore issues and methods in your field of interest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Build confidence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Practice </a:t>
            </a:r>
            <a:r>
              <a:rPr lang="en-US" sz="2800" b="1" dirty="0">
                <a:latin typeface="Gotham Rounded Book" pitchFamily="2" charset="0"/>
              </a:rPr>
              <a:t>problem solving</a:t>
            </a:r>
          </a:p>
          <a:p>
            <a:pPr algn="l"/>
            <a:endParaRPr lang="en-US" dirty="0"/>
          </a:p>
        </p:txBody>
      </p:sp>
      <p:pic>
        <p:nvPicPr>
          <p:cNvPr id="13" name="Picture 12" descr="Samantha George UGR.jpg">
            <a:extLst>
              <a:ext uri="{FF2B5EF4-FFF2-40B4-BE49-F238E27FC236}">
                <a16:creationId xmlns:a16="http://schemas.microsoft.com/office/drawing/2014/main" id="{B3232CA5-FC98-CC49-9F6C-F4782B7D0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01" y="37865"/>
            <a:ext cx="2812269" cy="18713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795A03-235B-2F4C-8169-E43F1254A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54" y="5011848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765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334537" y="-122126"/>
            <a:ext cx="11736945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Rounded Medium" panose="02000000000000000000" pitchFamily="2" charset="0"/>
              </a:rPr>
              <a:t>Eligibility for MCB 290/BIOC 290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259724" y="1185637"/>
            <a:ext cx="11552663" cy="3843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Must be a </a:t>
            </a:r>
            <a:r>
              <a:rPr lang="en-US" sz="2600" i="1" dirty="0">
                <a:latin typeface="Gotham Rounded Book" pitchFamily="2" charset="0"/>
              </a:rPr>
              <a:t>declared</a:t>
            </a:r>
            <a:r>
              <a:rPr lang="en-US" sz="2600" dirty="0">
                <a:latin typeface="Gotham Rounded Book" pitchFamily="2" charset="0"/>
              </a:rPr>
              <a:t> major in Biology, MCB, MCB Honors, Neuroscience, or Biochemistry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Conduct research in an </a:t>
            </a:r>
            <a:r>
              <a:rPr lang="en-US" sz="2600" i="1" dirty="0">
                <a:latin typeface="Gotham Rounded Book" pitchFamily="2" charset="0"/>
              </a:rPr>
              <a:t>approved</a:t>
            </a:r>
            <a:r>
              <a:rPr lang="en-US" sz="2600" dirty="0">
                <a:latin typeface="Gotham Rounded Book" pitchFamily="2" charset="0"/>
              </a:rPr>
              <a:t> laboratory at UIUC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Good academic standing, recommended GPA of 2.75 or higher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otham Rounded Book" pitchFamily="2" charset="0"/>
              </a:rPr>
              <a:t>Cannot receive monetary payment, or any other form of academic credit, based on the research for which MCB 290 or BIOC 290 credit is earned.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Gotham Rounded Book" pitchFamily="2" charset="0"/>
              </a:rPr>
              <a:t>Must enroll in the course by the university deadline to add a semester course using the appropriate forms.</a:t>
            </a:r>
          </a:p>
          <a:p>
            <a:pPr lvl="1" algn="l"/>
            <a:endParaRPr lang="en-US" sz="1800" dirty="0">
              <a:latin typeface="Gotham Rounded Book" pitchFamily="2" charset="0"/>
            </a:endParaRPr>
          </a:p>
          <a:p>
            <a:pPr lvl="1"/>
            <a:r>
              <a:rPr lang="en-US" sz="2200" dirty="0">
                <a:latin typeface="Gotham Rounded Book" pitchFamily="2" charset="0"/>
                <a:hlinkClick r:id="rId2"/>
              </a:rPr>
              <a:t>http://mcb.illinois.edu/undergrad/opportunities/research/</a:t>
            </a:r>
            <a:r>
              <a:rPr lang="en-US" sz="2200" dirty="0">
                <a:latin typeface="Gotham Rounded Book" pitchFamily="2" charset="0"/>
              </a:rPr>
              <a:t> </a:t>
            </a:r>
          </a:p>
          <a:p>
            <a:pPr algn="l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E9B9DE-4B3E-424F-AD82-930CC39B7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Typical Workload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418563" y="1323527"/>
            <a:ext cx="11056513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1 credit MCB/BIOC 290 = approximately 5 </a:t>
            </a:r>
            <a:r>
              <a:rPr lang="en-US" sz="2600" dirty="0" err="1">
                <a:latin typeface="Gotham Rounded Book" pitchFamily="2" charset="0"/>
              </a:rPr>
              <a:t>hrs</a:t>
            </a:r>
            <a:r>
              <a:rPr lang="en-US" sz="2600" dirty="0">
                <a:latin typeface="Gotham Rounded Book" pitchFamily="2" charset="0"/>
              </a:rPr>
              <a:t>/week in lab/over a 16-week term (8-week summer sessions, 1 credit = 10 </a:t>
            </a:r>
            <a:r>
              <a:rPr lang="en-US" sz="2600" dirty="0" err="1">
                <a:latin typeface="Gotham Rounded Book" pitchFamily="2" charset="0"/>
              </a:rPr>
              <a:t>hrs</a:t>
            </a:r>
            <a:r>
              <a:rPr lang="en-US" sz="2600" dirty="0">
                <a:latin typeface="Gotham Rounded Book" pitchFamily="2" charset="0"/>
              </a:rPr>
              <a:t>/week)</a:t>
            </a:r>
          </a:p>
          <a:p>
            <a:pPr algn="l"/>
            <a:endParaRPr lang="en-US" sz="20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Keep in mind this is an average.  You need to plan to stay until your work is done. Each lab will have own policies.</a:t>
            </a:r>
          </a:p>
          <a:p>
            <a:pPr algn="l"/>
            <a:endParaRPr lang="en-US" sz="20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>
                <a:latin typeface="Gotham Rounded Book" pitchFamily="2" charset="0"/>
              </a:rPr>
              <a:t>Make sure you have a clear understanding of the faculty expectations for credit and </a:t>
            </a:r>
            <a:r>
              <a:rPr lang="en-US" sz="2600" i="1" dirty="0">
                <a:latin typeface="Gotham Rounded Book" pitchFamily="2" charset="0"/>
              </a:rPr>
              <a:t>how your grade will be assessed</a:t>
            </a:r>
            <a:r>
              <a:rPr lang="en-US" sz="2600" dirty="0">
                <a:latin typeface="Gotham Rounded Book" pitchFamily="2" charset="0"/>
              </a:rPr>
              <a:t>.</a:t>
            </a:r>
            <a:endParaRPr lang="en-US" sz="1800" dirty="0">
              <a:latin typeface="Gotham Rounded Book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7653E4-81B0-0E43-B46E-543C376DC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56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BE48ECF-36F4-CF4E-A31F-13A22845E7F0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Gotham Rounded Medium" panose="02000000000000000000" pitchFamily="2" charset="0"/>
              </a:rPr>
              <a:t>Expectations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3A77E91E-C4BC-BB48-84DF-92498F61C87B}"/>
              </a:ext>
            </a:extLst>
          </p:cNvPr>
          <p:cNvSpPr txBox="1">
            <a:spLocks/>
          </p:cNvSpPr>
          <p:nvPr/>
        </p:nvSpPr>
        <p:spPr>
          <a:xfrm>
            <a:off x="237745" y="1323527"/>
            <a:ext cx="11594592" cy="384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Show dedication to the project. This should be a priority.</a:t>
            </a:r>
            <a:endParaRPr lang="en-US" sz="6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Read primary research articles</a:t>
            </a:r>
            <a:endParaRPr lang="en-US" sz="6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May need to come in at odd hours, including nights and weekends.</a:t>
            </a:r>
            <a:endParaRPr lang="en-US" sz="600" dirty="0">
              <a:latin typeface="Gotham Rounded Book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May be expected to attend lab meetings.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May be expected to present your data.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Gotham Rounded Book" pitchFamily="2" charset="0"/>
              </a:rPr>
              <a:t>May be expected to write a senior thesis.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800" dirty="0">
              <a:latin typeface="Gotham Rounded Book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EF4BA9-E7EB-CD40-8853-C209580FF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29200"/>
            <a:ext cx="1219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96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538E7D97-641C-9D44-BF58-8D37924581E1}" vid="{2CCFCC62-31D5-F94C-BFA7-A6DFD6397F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3582</TotalTime>
  <Words>1689</Words>
  <Application>Microsoft Macintosh PowerPoint</Application>
  <PresentationFormat>Widescreen</PresentationFormat>
  <Paragraphs>214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Gotham Rounded Book</vt:lpstr>
      <vt:lpstr>Gotham Rounded Medium</vt:lpstr>
      <vt:lpstr>Wingdings</vt:lpstr>
      <vt:lpstr>Office Theme</vt:lpstr>
      <vt:lpstr>School of MCB Undergraduate Research Information Session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MCB Undergraduate Research Information Session</dc:title>
  <dc:creator>Knox, Tina M</dc:creator>
  <cp:lastModifiedBy>des Garennes, Christine</cp:lastModifiedBy>
  <cp:revision>138</cp:revision>
  <dcterms:created xsi:type="dcterms:W3CDTF">2018-09-25T16:59:54Z</dcterms:created>
  <dcterms:modified xsi:type="dcterms:W3CDTF">2022-11-01T19:53:53Z</dcterms:modified>
</cp:coreProperties>
</file>